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grandir Bold" panose="020B0604020202020204" charset="0"/>
      <p:regular r:id="rId19"/>
    </p:embeddedFont>
    <p:embeddedFont>
      <p:font typeface="Agrandir Heavy" panose="020B0604020202020204" charset="0"/>
      <p:regular r:id="rId20"/>
    </p:embeddedFont>
    <p:embeddedFont>
      <p:font typeface="Agrandir Medium" panose="020B0604020202020204" charset="0"/>
      <p:regular r:id="rId21"/>
    </p:embeddedFont>
    <p:embeddedFont>
      <p:font typeface="Arimo Bold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Montserrat Medium" panose="000006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72735" y="5114925"/>
            <a:ext cx="3071265" cy="4002833"/>
          </a:xfrm>
          <a:custGeom>
            <a:avLst/>
            <a:gdLst/>
            <a:ahLst/>
            <a:cxnLst/>
            <a:rect l="l" t="t" r="r" b="b"/>
            <a:pathLst>
              <a:path w="3071265" h="4002833">
                <a:moveTo>
                  <a:pt x="0" y="0"/>
                </a:moveTo>
                <a:lnTo>
                  <a:pt x="3071265" y="0"/>
                </a:lnTo>
                <a:lnTo>
                  <a:pt x="3071265" y="4002833"/>
                </a:lnTo>
                <a:lnTo>
                  <a:pt x="0" y="4002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53663" y="5143500"/>
            <a:ext cx="1769803" cy="1875514"/>
          </a:xfrm>
          <a:custGeom>
            <a:avLst/>
            <a:gdLst/>
            <a:ahLst/>
            <a:cxnLst/>
            <a:rect l="l" t="t" r="r" b="b"/>
            <a:pathLst>
              <a:path w="1769803" h="1875514">
                <a:moveTo>
                  <a:pt x="0" y="0"/>
                </a:moveTo>
                <a:lnTo>
                  <a:pt x="1769803" y="0"/>
                </a:lnTo>
                <a:lnTo>
                  <a:pt x="1769803" y="1875514"/>
                </a:lnTo>
                <a:lnTo>
                  <a:pt x="0" y="1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53663" y="7382786"/>
            <a:ext cx="1769803" cy="1875514"/>
          </a:xfrm>
          <a:custGeom>
            <a:avLst/>
            <a:gdLst/>
            <a:ahLst/>
            <a:cxnLst/>
            <a:rect l="l" t="t" r="r" b="b"/>
            <a:pathLst>
              <a:path w="1769803" h="1875514">
                <a:moveTo>
                  <a:pt x="0" y="0"/>
                </a:moveTo>
                <a:lnTo>
                  <a:pt x="1769803" y="0"/>
                </a:lnTo>
                <a:lnTo>
                  <a:pt x="1769803" y="1875514"/>
                </a:lnTo>
                <a:lnTo>
                  <a:pt x="0" y="1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68665">
            <a:off x="2491076" y="2586514"/>
            <a:ext cx="1637273" cy="1718511"/>
          </a:xfrm>
          <a:custGeom>
            <a:avLst/>
            <a:gdLst/>
            <a:ahLst/>
            <a:cxnLst/>
            <a:rect l="l" t="t" r="r" b="b"/>
            <a:pathLst>
              <a:path w="1637273" h="1718511">
                <a:moveTo>
                  <a:pt x="0" y="0"/>
                </a:moveTo>
                <a:lnTo>
                  <a:pt x="1637273" y="0"/>
                </a:lnTo>
                <a:lnTo>
                  <a:pt x="1637273" y="1718512"/>
                </a:lnTo>
                <a:lnTo>
                  <a:pt x="0" y="17185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08757">
            <a:off x="14602647" y="1240344"/>
            <a:ext cx="1792349" cy="1835739"/>
          </a:xfrm>
          <a:custGeom>
            <a:avLst/>
            <a:gdLst/>
            <a:ahLst/>
            <a:cxnLst/>
            <a:rect l="l" t="t" r="r" b="b"/>
            <a:pathLst>
              <a:path w="1792349" h="1835739">
                <a:moveTo>
                  <a:pt x="0" y="0"/>
                </a:moveTo>
                <a:lnTo>
                  <a:pt x="1792348" y="0"/>
                </a:lnTo>
                <a:lnTo>
                  <a:pt x="1792348" y="1835739"/>
                </a:lnTo>
                <a:lnTo>
                  <a:pt x="0" y="18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98704" y="5114925"/>
            <a:ext cx="4736718" cy="5011310"/>
          </a:xfrm>
          <a:custGeom>
            <a:avLst/>
            <a:gdLst/>
            <a:ahLst/>
            <a:cxnLst/>
            <a:rect l="l" t="t" r="r" b="b"/>
            <a:pathLst>
              <a:path w="4736718" h="5011310">
                <a:moveTo>
                  <a:pt x="0" y="0"/>
                </a:moveTo>
                <a:lnTo>
                  <a:pt x="4736718" y="0"/>
                </a:lnTo>
                <a:lnTo>
                  <a:pt x="4736718" y="5011310"/>
                </a:lnTo>
                <a:lnTo>
                  <a:pt x="0" y="50113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133129" y="5114925"/>
            <a:ext cx="4731384" cy="4430660"/>
          </a:xfrm>
          <a:custGeom>
            <a:avLst/>
            <a:gdLst/>
            <a:ahLst/>
            <a:cxnLst/>
            <a:rect l="l" t="t" r="r" b="b"/>
            <a:pathLst>
              <a:path w="4731384" h="4430660">
                <a:moveTo>
                  <a:pt x="0" y="0"/>
                </a:moveTo>
                <a:lnTo>
                  <a:pt x="4731384" y="0"/>
                </a:lnTo>
                <a:lnTo>
                  <a:pt x="4731384" y="4430660"/>
                </a:lnTo>
                <a:lnTo>
                  <a:pt x="0" y="44306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128119" y="276015"/>
            <a:ext cx="11466664" cy="132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2"/>
              </a:lnSpc>
            </a:pPr>
            <a:r>
              <a:rPr lang="en-US" sz="7555">
                <a:solidFill>
                  <a:srgbClr val="4B7CEB"/>
                </a:solidFill>
                <a:latin typeface="Agrandir Medium"/>
              </a:rPr>
              <a:t>The Social Media Effect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89538" y="1319559"/>
            <a:ext cx="8708924" cy="276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7"/>
              </a:lnSpc>
            </a:pPr>
            <a:r>
              <a:rPr lang="en-US" sz="7355">
                <a:solidFill>
                  <a:srgbClr val="FA7AAC"/>
                </a:solidFill>
                <a:latin typeface="Agrandir Heavy"/>
              </a:rPr>
              <a:t>Analyzing Impacts on Mental Health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23507"/>
            <a:ext cx="18288000" cy="8173408"/>
          </a:xfrm>
          <a:custGeom>
            <a:avLst/>
            <a:gdLst/>
            <a:ahLst/>
            <a:cxnLst/>
            <a:rect l="l" t="t" r="r" b="b"/>
            <a:pathLst>
              <a:path w="18288000" h="8173408">
                <a:moveTo>
                  <a:pt x="0" y="0"/>
                </a:moveTo>
                <a:lnTo>
                  <a:pt x="18288000" y="0"/>
                </a:lnTo>
                <a:lnTo>
                  <a:pt x="18288000" y="8173408"/>
                </a:lnTo>
                <a:lnTo>
                  <a:pt x="0" y="8173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0269" y="786828"/>
            <a:ext cx="15839385" cy="55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1"/>
              </a:lnSpc>
              <a:spcBef>
                <a:spcPct val="0"/>
              </a:spcBef>
            </a:pPr>
            <a:r>
              <a:rPr lang="en-US" sz="4100" u="sng">
                <a:solidFill>
                  <a:srgbClr val="2D2828"/>
                </a:solidFill>
                <a:latin typeface="Agrandir Bold"/>
              </a:rPr>
              <a:t>Analysis 7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: Distraction by social media and Depression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5776861"/>
            <a:ext cx="9403181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D2828"/>
                </a:solidFill>
                <a:latin typeface="Agrandir Medium"/>
              </a:rPr>
              <a:t>X-axis : Distraction by social media while working 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D2828"/>
                </a:solidFill>
                <a:latin typeface="Agrandir Medium"/>
              </a:rPr>
              <a:t>Y-axis : Depression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258" y="1028700"/>
            <a:ext cx="17159485" cy="9095042"/>
          </a:xfrm>
          <a:custGeom>
            <a:avLst/>
            <a:gdLst/>
            <a:ahLst/>
            <a:cxnLst/>
            <a:rect l="l" t="t" r="r" b="b"/>
            <a:pathLst>
              <a:path w="17159485" h="9095042">
                <a:moveTo>
                  <a:pt x="0" y="0"/>
                </a:moveTo>
                <a:lnTo>
                  <a:pt x="17159484" y="0"/>
                </a:lnTo>
                <a:lnTo>
                  <a:pt x="17159484" y="9095042"/>
                </a:lnTo>
                <a:lnTo>
                  <a:pt x="0" y="909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258" y="252172"/>
            <a:ext cx="15839385" cy="55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1"/>
              </a:lnSpc>
              <a:spcBef>
                <a:spcPct val="0"/>
              </a:spcBef>
            </a:pPr>
            <a:r>
              <a:rPr lang="en-US" sz="4100" u="sng">
                <a:solidFill>
                  <a:srgbClr val="2D2828"/>
                </a:solidFill>
                <a:latin typeface="Agrandir Bold"/>
              </a:rPr>
              <a:t>Analysis 8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: Impact of Social media on Mental Health.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0" y="156479"/>
            <a:ext cx="21945600" cy="119593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771" y="478282"/>
            <a:ext cx="15839385" cy="55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1"/>
              </a:lnSpc>
              <a:spcBef>
                <a:spcPct val="0"/>
              </a:spcBef>
            </a:pPr>
            <a:r>
              <a:rPr lang="en-US" sz="4100" u="sng">
                <a:solidFill>
                  <a:srgbClr val="2D2828"/>
                </a:solidFill>
                <a:latin typeface="Agrandir Bold"/>
              </a:rPr>
              <a:t>Analysis 9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: Popular Social media platforms.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17049"/>
            <a:ext cx="11022801" cy="9369951"/>
          </a:xfrm>
          <a:custGeom>
            <a:avLst/>
            <a:gdLst/>
            <a:ahLst/>
            <a:cxnLst/>
            <a:rect l="l" t="t" r="r" b="b"/>
            <a:pathLst>
              <a:path w="11022801" h="9369951">
                <a:moveTo>
                  <a:pt x="0" y="0"/>
                </a:moveTo>
                <a:lnTo>
                  <a:pt x="11022801" y="0"/>
                </a:lnTo>
                <a:lnTo>
                  <a:pt x="11022801" y="9369951"/>
                </a:lnTo>
                <a:lnTo>
                  <a:pt x="0" y="936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44730" y="366631"/>
            <a:ext cx="3566580" cy="55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11"/>
              </a:lnSpc>
              <a:spcBef>
                <a:spcPct val="0"/>
              </a:spcBef>
            </a:pPr>
            <a:r>
              <a:rPr lang="en-US" sz="4100">
                <a:solidFill>
                  <a:srgbClr val="2D2828"/>
                </a:solidFill>
                <a:latin typeface="Agrandir Bold"/>
              </a:rPr>
              <a:t>Correlation</a:t>
            </a:r>
            <a:r>
              <a:rPr lang="en-US" sz="4100" u="sng">
                <a:solidFill>
                  <a:srgbClr val="2D2828"/>
                </a:solidFill>
                <a:latin typeface="Agrandir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00702" y="876300"/>
            <a:ext cx="6987298" cy="115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2D2828"/>
                </a:solidFill>
                <a:latin typeface="Agrandir Bold"/>
              </a:rPr>
              <a:t>ADHD scores and anxiety scores (0.68)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1770" y="2457359"/>
            <a:ext cx="3909417" cy="5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2D2828"/>
                </a:solidFill>
                <a:latin typeface="Agrandir Bold"/>
              </a:rPr>
              <a:t>Time and Age (0.36 )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71770" y="3495493"/>
            <a:ext cx="6663373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D2828"/>
                </a:solidFill>
                <a:latin typeface="Agrandir Bold"/>
              </a:rPr>
              <a:t>Depression Score and Outcome (0.66).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00702" y="4946070"/>
            <a:ext cx="6183230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D2828"/>
                </a:solidFill>
                <a:latin typeface="Agrandir Bold"/>
              </a:rPr>
              <a:t>Scores for self-esteem and depression (-0.52).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4" r="-72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309943" y="3014417"/>
            <a:ext cx="1306762" cy="130676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0234"/>
                  </a:lnTo>
                  <a:cubicBezTo>
                    <a:pt x="812800" y="762403"/>
                    <a:pt x="762403" y="812800"/>
                    <a:pt x="700234" y="812800"/>
                  </a:cubicBezTo>
                  <a:lnTo>
                    <a:pt x="112566" y="812800"/>
                  </a:lnTo>
                  <a:cubicBezTo>
                    <a:pt x="50397" y="812800"/>
                    <a:pt x="0" y="762403"/>
                    <a:pt x="0" y="70023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62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6000" spc="426">
                  <a:solidFill>
                    <a:srgbClr val="FFFFFF"/>
                  </a:solidFill>
                  <a:latin typeface="Arimo Bold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90782" y="3014417"/>
            <a:ext cx="1306762" cy="130676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0234"/>
                  </a:lnTo>
                  <a:cubicBezTo>
                    <a:pt x="812800" y="762403"/>
                    <a:pt x="762403" y="812800"/>
                    <a:pt x="700234" y="812800"/>
                  </a:cubicBezTo>
                  <a:lnTo>
                    <a:pt x="112566" y="812800"/>
                  </a:lnTo>
                  <a:cubicBezTo>
                    <a:pt x="50397" y="812800"/>
                    <a:pt x="0" y="762403"/>
                    <a:pt x="0" y="70023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FA7A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2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6000" spc="426">
                  <a:solidFill>
                    <a:srgbClr val="FFFFFF"/>
                  </a:solidFill>
                  <a:latin typeface="Arimo Bold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71295" y="3014417"/>
            <a:ext cx="1306762" cy="13067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0234"/>
                  </a:lnTo>
                  <a:cubicBezTo>
                    <a:pt x="812800" y="762403"/>
                    <a:pt x="762403" y="812800"/>
                    <a:pt x="700234" y="812800"/>
                  </a:cubicBezTo>
                  <a:lnTo>
                    <a:pt x="112566" y="812800"/>
                  </a:lnTo>
                  <a:cubicBezTo>
                    <a:pt x="50397" y="812800"/>
                    <a:pt x="0" y="762403"/>
                    <a:pt x="0" y="70023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FFBA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2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6000" spc="426">
                  <a:solidFill>
                    <a:srgbClr val="FFFFFF"/>
                  </a:solidFill>
                  <a:latin typeface="Arimo Bold"/>
                </a:rPr>
                <a:t>03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3365" y="4747477"/>
            <a:ext cx="4439917" cy="3659751"/>
            <a:chOff x="0" y="0"/>
            <a:chExt cx="1169361" cy="9638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9361" cy="963885"/>
            </a:xfrm>
            <a:custGeom>
              <a:avLst/>
              <a:gdLst/>
              <a:ahLst/>
              <a:cxnLst/>
              <a:rect l="l" t="t" r="r" b="b"/>
              <a:pathLst>
                <a:path w="1169361" h="963885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929011"/>
                  </a:lnTo>
                  <a:cubicBezTo>
                    <a:pt x="1169361" y="938260"/>
                    <a:pt x="1165687" y="947130"/>
                    <a:pt x="1159146" y="953671"/>
                  </a:cubicBezTo>
                  <a:cubicBezTo>
                    <a:pt x="1152606" y="960211"/>
                    <a:pt x="1143736" y="963885"/>
                    <a:pt x="1134487" y="963885"/>
                  </a:cubicBezTo>
                  <a:lnTo>
                    <a:pt x="34874" y="963885"/>
                  </a:lnTo>
                  <a:cubicBezTo>
                    <a:pt x="25625" y="963885"/>
                    <a:pt x="16755" y="960211"/>
                    <a:pt x="10214" y="953671"/>
                  </a:cubicBezTo>
                  <a:cubicBezTo>
                    <a:pt x="3674" y="947130"/>
                    <a:pt x="0" y="938260"/>
                    <a:pt x="0" y="929011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169361" cy="9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24042" y="4747477"/>
            <a:ext cx="4439917" cy="3659751"/>
            <a:chOff x="0" y="0"/>
            <a:chExt cx="1169361" cy="9638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9361" cy="963885"/>
            </a:xfrm>
            <a:custGeom>
              <a:avLst/>
              <a:gdLst/>
              <a:ahLst/>
              <a:cxnLst/>
              <a:rect l="l" t="t" r="r" b="b"/>
              <a:pathLst>
                <a:path w="1169361" h="963885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929011"/>
                  </a:lnTo>
                  <a:cubicBezTo>
                    <a:pt x="1169361" y="938260"/>
                    <a:pt x="1165687" y="947130"/>
                    <a:pt x="1159146" y="953671"/>
                  </a:cubicBezTo>
                  <a:cubicBezTo>
                    <a:pt x="1152606" y="960211"/>
                    <a:pt x="1143736" y="963885"/>
                    <a:pt x="1134487" y="963885"/>
                  </a:cubicBezTo>
                  <a:lnTo>
                    <a:pt x="34874" y="963885"/>
                  </a:lnTo>
                  <a:cubicBezTo>
                    <a:pt x="25625" y="963885"/>
                    <a:pt x="16755" y="960211"/>
                    <a:pt x="10214" y="953671"/>
                  </a:cubicBezTo>
                  <a:cubicBezTo>
                    <a:pt x="3674" y="947130"/>
                    <a:pt x="0" y="938260"/>
                    <a:pt x="0" y="929011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A7A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1169361" cy="9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04718" y="4747477"/>
            <a:ext cx="4439917" cy="3659751"/>
            <a:chOff x="0" y="0"/>
            <a:chExt cx="1169361" cy="963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9361" cy="963885"/>
            </a:xfrm>
            <a:custGeom>
              <a:avLst/>
              <a:gdLst/>
              <a:ahLst/>
              <a:cxnLst/>
              <a:rect l="l" t="t" r="r" b="b"/>
              <a:pathLst>
                <a:path w="1169361" h="963885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929011"/>
                  </a:lnTo>
                  <a:cubicBezTo>
                    <a:pt x="1169361" y="938260"/>
                    <a:pt x="1165687" y="947130"/>
                    <a:pt x="1159146" y="953671"/>
                  </a:cubicBezTo>
                  <a:cubicBezTo>
                    <a:pt x="1152606" y="960211"/>
                    <a:pt x="1143736" y="963885"/>
                    <a:pt x="1134487" y="963885"/>
                  </a:cubicBezTo>
                  <a:lnTo>
                    <a:pt x="34874" y="963885"/>
                  </a:lnTo>
                  <a:cubicBezTo>
                    <a:pt x="25625" y="963885"/>
                    <a:pt x="16755" y="960211"/>
                    <a:pt x="10214" y="953671"/>
                  </a:cubicBezTo>
                  <a:cubicBezTo>
                    <a:pt x="3674" y="947130"/>
                    <a:pt x="0" y="938260"/>
                    <a:pt x="0" y="929011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FBA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169361" cy="9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562298" y="802075"/>
            <a:ext cx="13501892" cy="106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0"/>
              </a:lnSpc>
              <a:spcBef>
                <a:spcPct val="0"/>
              </a:spcBef>
            </a:pPr>
            <a:r>
              <a:rPr lang="en-US" sz="8000">
                <a:solidFill>
                  <a:srgbClr val="F5F1E1"/>
                </a:solidFill>
                <a:latin typeface="Agrandir Medium"/>
              </a:rPr>
              <a:t>Practical Implications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3810" y="5032906"/>
            <a:ext cx="3479028" cy="293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3799">
                <a:solidFill>
                  <a:srgbClr val="FFFFFF"/>
                </a:solidFill>
                <a:latin typeface="Montserrat Medium"/>
              </a:rPr>
              <a:t>Impact of Popular Social Media Platforms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04649" y="4683129"/>
            <a:ext cx="3479028" cy="376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endParaRPr/>
          </a:p>
          <a:p>
            <a:pPr algn="ctr">
              <a:lnSpc>
                <a:spcPts val="5851"/>
              </a:lnSpc>
            </a:pPr>
            <a:r>
              <a:rPr lang="en-US" sz="3799">
                <a:solidFill>
                  <a:srgbClr val="FFFFFF"/>
                </a:solidFill>
                <a:latin typeface="Montserrat Medium"/>
              </a:rPr>
              <a:t>Correlations with Mental Health Indicators</a:t>
            </a:r>
          </a:p>
          <a:p>
            <a:pPr algn="ctr">
              <a:lnSpc>
                <a:spcPts val="3234"/>
              </a:lnSpc>
            </a:pPr>
            <a:endParaRPr lang="en-US" sz="3799">
              <a:solidFill>
                <a:srgbClr val="FFFFFF"/>
              </a:solidFill>
              <a:latin typeface="Montserrat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585162" y="5032906"/>
            <a:ext cx="3479028" cy="2188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3800">
                <a:solidFill>
                  <a:srgbClr val="FFFFFF"/>
                </a:solidFill>
                <a:latin typeface="Montserrat Medium"/>
              </a:rPr>
              <a:t>Implications for Investor Consideration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3" r="-85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309943" y="3014417"/>
            <a:ext cx="1306762" cy="130676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0234"/>
                  </a:lnTo>
                  <a:cubicBezTo>
                    <a:pt x="812800" y="762403"/>
                    <a:pt x="762403" y="812800"/>
                    <a:pt x="700234" y="812800"/>
                  </a:cubicBezTo>
                  <a:lnTo>
                    <a:pt x="112566" y="812800"/>
                  </a:lnTo>
                  <a:cubicBezTo>
                    <a:pt x="50397" y="812800"/>
                    <a:pt x="0" y="762403"/>
                    <a:pt x="0" y="70023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6000">
                  <a:solidFill>
                    <a:srgbClr val="FFFFFF"/>
                  </a:solidFill>
                  <a:latin typeface="Agrandir Heavy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90782" y="3014417"/>
            <a:ext cx="1306762" cy="130676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0234"/>
                  </a:lnTo>
                  <a:cubicBezTo>
                    <a:pt x="812800" y="762403"/>
                    <a:pt x="762403" y="812800"/>
                    <a:pt x="700234" y="812800"/>
                  </a:cubicBezTo>
                  <a:lnTo>
                    <a:pt x="112566" y="812800"/>
                  </a:lnTo>
                  <a:cubicBezTo>
                    <a:pt x="50397" y="812800"/>
                    <a:pt x="0" y="762403"/>
                    <a:pt x="0" y="70023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6000">
                  <a:solidFill>
                    <a:srgbClr val="FFFFFF"/>
                  </a:solidFill>
                  <a:latin typeface="Agrandir Heavy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71295" y="3014417"/>
            <a:ext cx="1306762" cy="13067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0234"/>
                  </a:lnTo>
                  <a:cubicBezTo>
                    <a:pt x="812800" y="762403"/>
                    <a:pt x="762403" y="812800"/>
                    <a:pt x="700234" y="812800"/>
                  </a:cubicBezTo>
                  <a:lnTo>
                    <a:pt x="112566" y="812800"/>
                  </a:lnTo>
                  <a:cubicBezTo>
                    <a:pt x="50397" y="812800"/>
                    <a:pt x="0" y="762403"/>
                    <a:pt x="0" y="70023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FA7A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6000">
                  <a:solidFill>
                    <a:srgbClr val="FFFFFF"/>
                  </a:solidFill>
                  <a:latin typeface="Agrandir Heavy"/>
                </a:rPr>
                <a:t>03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14449" y="4556817"/>
            <a:ext cx="3990987" cy="2470687"/>
          </a:xfrm>
          <a:custGeom>
            <a:avLst/>
            <a:gdLst/>
            <a:ahLst/>
            <a:cxnLst/>
            <a:rect l="l" t="t" r="r" b="b"/>
            <a:pathLst>
              <a:path w="3990987" h="2470687">
                <a:moveTo>
                  <a:pt x="0" y="0"/>
                </a:moveTo>
                <a:lnTo>
                  <a:pt x="3990987" y="0"/>
                </a:lnTo>
                <a:lnTo>
                  <a:pt x="3990987" y="2470687"/>
                </a:lnTo>
                <a:lnTo>
                  <a:pt x="0" y="2470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7" r="-20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937048" y="4556817"/>
            <a:ext cx="4233737" cy="2470687"/>
          </a:xfrm>
          <a:custGeom>
            <a:avLst/>
            <a:gdLst/>
            <a:ahLst/>
            <a:cxnLst/>
            <a:rect l="l" t="t" r="r" b="b"/>
            <a:pathLst>
              <a:path w="4233737" h="2470687">
                <a:moveTo>
                  <a:pt x="0" y="0"/>
                </a:moveTo>
                <a:lnTo>
                  <a:pt x="4233737" y="0"/>
                </a:lnTo>
                <a:lnTo>
                  <a:pt x="4233737" y="2470687"/>
                </a:lnTo>
                <a:lnTo>
                  <a:pt x="0" y="2470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32" b="-40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799560" y="4556817"/>
            <a:ext cx="4043292" cy="2470687"/>
          </a:xfrm>
          <a:custGeom>
            <a:avLst/>
            <a:gdLst/>
            <a:ahLst/>
            <a:cxnLst/>
            <a:rect l="l" t="t" r="r" b="b"/>
            <a:pathLst>
              <a:path w="4043292" h="2470687">
                <a:moveTo>
                  <a:pt x="0" y="0"/>
                </a:moveTo>
                <a:lnTo>
                  <a:pt x="4043292" y="0"/>
                </a:lnTo>
                <a:lnTo>
                  <a:pt x="4043292" y="2470687"/>
                </a:lnTo>
                <a:lnTo>
                  <a:pt x="0" y="2470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58" b="-35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943456" y="392500"/>
            <a:ext cx="14401088" cy="178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0"/>
              </a:lnSpc>
              <a:spcBef>
                <a:spcPct val="0"/>
              </a:spcBef>
            </a:pPr>
            <a:r>
              <a:rPr lang="en-US" sz="8000">
                <a:solidFill>
                  <a:srgbClr val="2D2828"/>
                </a:solidFill>
                <a:latin typeface="Agrandir Bold"/>
              </a:rPr>
              <a:t>Educating and Raising Awareness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0429" y="7524512"/>
            <a:ext cx="3479028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2499">
                <a:solidFill>
                  <a:srgbClr val="2D2828"/>
                </a:solidFill>
                <a:latin typeface="Montserrat Bold"/>
              </a:rPr>
              <a:t>Risks of Excessive Social Media Use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37048" y="7524512"/>
            <a:ext cx="4256711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2499">
                <a:solidFill>
                  <a:srgbClr val="2D2828"/>
                </a:solidFill>
                <a:latin typeface="Montserrat Bold"/>
              </a:rPr>
              <a:t>Importance of Education and Awareness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30929" y="7524512"/>
            <a:ext cx="4311924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2499">
                <a:solidFill>
                  <a:srgbClr val="2D2828"/>
                </a:solidFill>
                <a:latin typeface="Montserrat Bold"/>
              </a:rPr>
              <a:t>Importance of Education and Awareness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24488" y="1038383"/>
            <a:ext cx="8115300" cy="8219917"/>
          </a:xfrm>
          <a:custGeom>
            <a:avLst/>
            <a:gdLst/>
            <a:ahLst/>
            <a:cxnLst/>
            <a:rect l="l" t="t" r="r" b="b"/>
            <a:pathLst>
              <a:path w="8115300" h="8219917">
                <a:moveTo>
                  <a:pt x="0" y="0"/>
                </a:moveTo>
                <a:lnTo>
                  <a:pt x="8115300" y="0"/>
                </a:lnTo>
                <a:lnTo>
                  <a:pt x="8115300" y="8219917"/>
                </a:lnTo>
                <a:lnTo>
                  <a:pt x="0" y="8219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46808" y="1028700"/>
            <a:ext cx="6116704" cy="8219917"/>
            <a:chOff x="0" y="0"/>
            <a:chExt cx="3663950" cy="492379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5"/>
              <a:stretch>
                <a:fillRect t="-5608" b="-56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B7CE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75772" y="2904298"/>
            <a:ext cx="6812733" cy="8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5"/>
              </a:lnSpc>
              <a:spcBef>
                <a:spcPct val="0"/>
              </a:spcBef>
            </a:pPr>
            <a:r>
              <a:rPr lang="en-US" sz="6500">
                <a:solidFill>
                  <a:srgbClr val="2D2828"/>
                </a:solidFill>
                <a:latin typeface="Agrandir Medium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59124" y="3670754"/>
            <a:ext cx="7246029" cy="468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709"/>
              </a:lnSpc>
              <a:buFont typeface="Arial"/>
              <a:buChar char="•"/>
            </a:pPr>
            <a:r>
              <a:rPr lang="en-US" sz="2999">
                <a:solidFill>
                  <a:srgbClr val="2D2828"/>
                </a:solidFill>
                <a:latin typeface="Montserrat Medium"/>
              </a:rPr>
              <a:t>Measures of the Success of Strategies</a:t>
            </a:r>
          </a:p>
          <a:p>
            <a:pPr marL="647697" lvl="1" indent="-323848" algn="l">
              <a:lnSpc>
                <a:spcPts val="4709"/>
              </a:lnSpc>
              <a:buFont typeface="Arial"/>
              <a:buChar char="•"/>
            </a:pPr>
            <a:r>
              <a:rPr lang="en-US" sz="2999">
                <a:solidFill>
                  <a:srgbClr val="2D2828"/>
                </a:solidFill>
                <a:latin typeface="Montserrat Medium"/>
              </a:rPr>
              <a:t>Obstacles That Were Encountered</a:t>
            </a:r>
          </a:p>
          <a:p>
            <a:pPr marL="647697" lvl="1" indent="-323848" algn="l">
              <a:lnSpc>
                <a:spcPts val="4709"/>
              </a:lnSpc>
              <a:buFont typeface="Arial"/>
              <a:buChar char="•"/>
            </a:pPr>
            <a:r>
              <a:rPr lang="en-US" sz="2999">
                <a:solidFill>
                  <a:srgbClr val="2D2828"/>
                </a:solidFill>
                <a:latin typeface="Montserrat Medium"/>
              </a:rPr>
              <a:t>Observations and Suggestions for Next Steps </a:t>
            </a:r>
          </a:p>
          <a:p>
            <a:pPr marL="647697" lvl="1" indent="-323848" algn="l">
              <a:lnSpc>
                <a:spcPts val="4709"/>
              </a:lnSpc>
              <a:buFont typeface="Arial"/>
              <a:buChar char="•"/>
            </a:pPr>
            <a:r>
              <a:rPr lang="en-US" sz="2999">
                <a:solidFill>
                  <a:srgbClr val="2D2828"/>
                </a:solidFill>
                <a:latin typeface="Montserrat Medium"/>
              </a:rPr>
              <a:t>The Effects on the Stakeholders: </a:t>
            </a:r>
          </a:p>
          <a:p>
            <a:pPr algn="l">
              <a:lnSpc>
                <a:spcPts val="4709"/>
              </a:lnSpc>
            </a:pPr>
            <a:endParaRPr lang="en-US" sz="2999">
              <a:solidFill>
                <a:srgbClr val="2D2828"/>
              </a:solidFill>
              <a:latin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136029" y="5255467"/>
            <a:ext cx="3071265" cy="4002833"/>
          </a:xfrm>
          <a:custGeom>
            <a:avLst/>
            <a:gdLst/>
            <a:ahLst/>
            <a:cxnLst/>
            <a:rect l="l" t="t" r="r" b="b"/>
            <a:pathLst>
              <a:path w="3071265" h="4002833">
                <a:moveTo>
                  <a:pt x="0" y="0"/>
                </a:moveTo>
                <a:lnTo>
                  <a:pt x="3071264" y="0"/>
                </a:lnTo>
                <a:lnTo>
                  <a:pt x="3071264" y="4002833"/>
                </a:lnTo>
                <a:lnTo>
                  <a:pt x="0" y="4002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5255467"/>
            <a:ext cx="1769803" cy="1875514"/>
          </a:xfrm>
          <a:custGeom>
            <a:avLst/>
            <a:gdLst/>
            <a:ahLst/>
            <a:cxnLst/>
            <a:rect l="l" t="t" r="r" b="b"/>
            <a:pathLst>
              <a:path w="1769803" h="1875514">
                <a:moveTo>
                  <a:pt x="0" y="0"/>
                </a:moveTo>
                <a:lnTo>
                  <a:pt x="1769803" y="0"/>
                </a:lnTo>
                <a:lnTo>
                  <a:pt x="1769803" y="1875514"/>
                </a:lnTo>
                <a:lnTo>
                  <a:pt x="0" y="1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72686" y="7382786"/>
            <a:ext cx="1769803" cy="1875514"/>
          </a:xfrm>
          <a:custGeom>
            <a:avLst/>
            <a:gdLst/>
            <a:ahLst/>
            <a:cxnLst/>
            <a:rect l="l" t="t" r="r" b="b"/>
            <a:pathLst>
              <a:path w="1769803" h="1875514">
                <a:moveTo>
                  <a:pt x="0" y="0"/>
                </a:moveTo>
                <a:lnTo>
                  <a:pt x="1769804" y="0"/>
                </a:lnTo>
                <a:lnTo>
                  <a:pt x="1769804" y="1875514"/>
                </a:lnTo>
                <a:lnTo>
                  <a:pt x="0" y="1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22459">
            <a:off x="14311423" y="862227"/>
            <a:ext cx="1792349" cy="1835739"/>
          </a:xfrm>
          <a:custGeom>
            <a:avLst/>
            <a:gdLst/>
            <a:ahLst/>
            <a:cxnLst/>
            <a:rect l="l" t="t" r="r" b="b"/>
            <a:pathLst>
              <a:path w="1792349" h="1835739">
                <a:moveTo>
                  <a:pt x="0" y="0"/>
                </a:moveTo>
                <a:lnTo>
                  <a:pt x="1792349" y="0"/>
                </a:lnTo>
                <a:lnTo>
                  <a:pt x="1792349" y="1835739"/>
                </a:lnTo>
                <a:lnTo>
                  <a:pt x="0" y="1835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48923" y="5255467"/>
            <a:ext cx="6009999" cy="4002833"/>
          </a:xfrm>
          <a:custGeom>
            <a:avLst/>
            <a:gdLst/>
            <a:ahLst/>
            <a:cxnLst/>
            <a:rect l="l" t="t" r="r" b="b"/>
            <a:pathLst>
              <a:path w="6009999" h="4002833">
                <a:moveTo>
                  <a:pt x="0" y="0"/>
                </a:moveTo>
                <a:lnTo>
                  <a:pt x="6009999" y="0"/>
                </a:lnTo>
                <a:lnTo>
                  <a:pt x="6009999" y="4002833"/>
                </a:lnTo>
                <a:lnTo>
                  <a:pt x="0" y="40028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234" r="-258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3291" y="1465772"/>
            <a:ext cx="12521417" cy="24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33"/>
              </a:lnSpc>
            </a:pPr>
            <a:r>
              <a:rPr lang="en-US" sz="13888">
                <a:solidFill>
                  <a:srgbClr val="4B7CEB"/>
                </a:solidFill>
                <a:latin typeface="Agrandir Medium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9259" y="6637599"/>
            <a:ext cx="3466902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3379">
                <a:solidFill>
                  <a:srgbClr val="4B7CEB"/>
                </a:solidFill>
                <a:latin typeface="Agrandir Medium"/>
              </a:rPr>
              <a:t>Project by - </a:t>
            </a:r>
          </a:p>
          <a:p>
            <a:pPr algn="l">
              <a:lnSpc>
                <a:spcPts val="4730"/>
              </a:lnSpc>
            </a:pPr>
            <a:r>
              <a:rPr lang="en-US" sz="3379">
                <a:solidFill>
                  <a:srgbClr val="4B7CEB"/>
                </a:solidFill>
                <a:latin typeface="Agrandir Medium"/>
              </a:rPr>
              <a:t>Anuja Bavkar </a:t>
            </a:r>
          </a:p>
          <a:p>
            <a:pPr algn="l">
              <a:lnSpc>
                <a:spcPts val="4730"/>
              </a:lnSpc>
            </a:pPr>
            <a:r>
              <a:rPr lang="en-US" sz="3379">
                <a:solidFill>
                  <a:srgbClr val="4B7CEB"/>
                </a:solidFill>
                <a:latin typeface="Agrandir Medium"/>
              </a:rPr>
              <a:t>Vaibhavi Shastri </a:t>
            </a:r>
          </a:p>
          <a:p>
            <a:pPr algn="l">
              <a:lnSpc>
                <a:spcPts val="4730"/>
              </a:lnSpc>
              <a:spcBef>
                <a:spcPct val="0"/>
              </a:spcBef>
            </a:pPr>
            <a:r>
              <a:rPr lang="en-US" sz="3379">
                <a:solidFill>
                  <a:srgbClr val="4B7CEB"/>
                </a:solidFill>
                <a:latin typeface="Agrandir Medium"/>
              </a:rPr>
              <a:t>Sangram Dedge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9703" y="1340176"/>
            <a:ext cx="13814996" cy="7491359"/>
            <a:chOff x="0" y="0"/>
            <a:chExt cx="3638517" cy="18533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38517" cy="1853331"/>
            </a:xfrm>
            <a:custGeom>
              <a:avLst/>
              <a:gdLst/>
              <a:ahLst/>
              <a:cxnLst/>
              <a:rect l="l" t="t" r="r" b="b"/>
              <a:pathLst>
                <a:path w="3638517" h="1853331">
                  <a:moveTo>
                    <a:pt x="28580" y="0"/>
                  </a:moveTo>
                  <a:lnTo>
                    <a:pt x="3609937" y="0"/>
                  </a:lnTo>
                  <a:cubicBezTo>
                    <a:pt x="3625722" y="0"/>
                    <a:pt x="3638517" y="12796"/>
                    <a:pt x="3638517" y="28580"/>
                  </a:cubicBezTo>
                  <a:lnTo>
                    <a:pt x="3638517" y="1824750"/>
                  </a:lnTo>
                  <a:cubicBezTo>
                    <a:pt x="3638517" y="1832330"/>
                    <a:pt x="3635506" y="1839600"/>
                    <a:pt x="3630147" y="1844960"/>
                  </a:cubicBezTo>
                  <a:cubicBezTo>
                    <a:pt x="3624786" y="1850320"/>
                    <a:pt x="3617517" y="1853331"/>
                    <a:pt x="3609937" y="1853331"/>
                  </a:cubicBezTo>
                  <a:lnTo>
                    <a:pt x="28580" y="1853331"/>
                  </a:lnTo>
                  <a:cubicBezTo>
                    <a:pt x="21000" y="1853331"/>
                    <a:pt x="13731" y="1850320"/>
                    <a:pt x="8371" y="1844960"/>
                  </a:cubicBezTo>
                  <a:cubicBezTo>
                    <a:pt x="3011" y="1839600"/>
                    <a:pt x="0" y="1832330"/>
                    <a:pt x="0" y="1824750"/>
                  </a:cubicBezTo>
                  <a:lnTo>
                    <a:pt x="0" y="28580"/>
                  </a:lnTo>
                  <a:cubicBezTo>
                    <a:pt x="0" y="12796"/>
                    <a:pt x="12796" y="0"/>
                    <a:pt x="28580" y="0"/>
                  </a:cubicBezTo>
                  <a:close/>
                </a:path>
              </a:pathLst>
            </a:custGeom>
            <a:solidFill>
              <a:srgbClr val="FFBA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38517" cy="1891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715768" y="1180139"/>
            <a:ext cx="3925201" cy="7766685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2189" r="-2218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09631" y="1582351"/>
            <a:ext cx="7906769" cy="106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0"/>
              </a:lnSpc>
              <a:spcBef>
                <a:spcPct val="0"/>
              </a:spcBef>
            </a:pPr>
            <a:r>
              <a:rPr lang="en-US" sz="8000" dirty="0">
                <a:solidFill>
                  <a:srgbClr val="2E2E2E"/>
                </a:solidFill>
                <a:latin typeface="Agrandir Medium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2324380"/>
            <a:ext cx="12719394" cy="793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7"/>
              </a:lnSpc>
            </a:pPr>
            <a:endParaRPr/>
          </a:p>
          <a:p>
            <a:pPr marL="581026" lvl="1" indent="-290513" algn="l">
              <a:lnSpc>
                <a:spcPts val="3767"/>
              </a:lnSpc>
              <a:buFont typeface="Arial"/>
              <a:buChar char="•"/>
            </a:pPr>
            <a:r>
              <a:rPr lang="en-US" sz="2691">
                <a:solidFill>
                  <a:srgbClr val="2E2E2E"/>
                </a:solidFill>
                <a:latin typeface="Montserrat Medium"/>
              </a:rPr>
              <a:t>Social media sites like Instagram, Twitter, and Snapchat are essential to our everyday lives, especially among younger people. </a:t>
            </a:r>
          </a:p>
          <a:p>
            <a:pPr algn="l">
              <a:lnSpc>
                <a:spcPts val="3767"/>
              </a:lnSpc>
            </a:pPr>
            <a:endParaRPr lang="en-US" sz="2691">
              <a:solidFill>
                <a:srgbClr val="2E2E2E"/>
              </a:solidFill>
              <a:latin typeface="Montserrat Medium"/>
            </a:endParaRPr>
          </a:p>
          <a:p>
            <a:pPr marL="581026" lvl="1" indent="-290513" algn="l">
              <a:lnSpc>
                <a:spcPts val="3767"/>
              </a:lnSpc>
              <a:buFont typeface="Arial"/>
              <a:buChar char="•"/>
            </a:pPr>
            <a:r>
              <a:rPr lang="en-US" sz="2691">
                <a:solidFill>
                  <a:srgbClr val="2E2E2E"/>
                </a:solidFill>
                <a:latin typeface="Montserrat Medium"/>
              </a:rPr>
              <a:t>These platforms provide unique opportunities for connection and expression.</a:t>
            </a:r>
          </a:p>
          <a:p>
            <a:pPr algn="l">
              <a:lnSpc>
                <a:spcPts val="3767"/>
              </a:lnSpc>
            </a:pPr>
            <a:endParaRPr lang="en-US" sz="2691">
              <a:solidFill>
                <a:srgbClr val="2E2E2E"/>
              </a:solidFill>
              <a:latin typeface="Montserrat Medium"/>
            </a:endParaRPr>
          </a:p>
          <a:p>
            <a:pPr marL="581026" lvl="1" indent="-290513" algn="l">
              <a:lnSpc>
                <a:spcPts val="3767"/>
              </a:lnSpc>
              <a:buFont typeface="Arial"/>
              <a:buChar char="•"/>
            </a:pPr>
            <a:r>
              <a:rPr lang="en-US" sz="2691">
                <a:solidFill>
                  <a:srgbClr val="2E2E2E"/>
                </a:solidFill>
                <a:latin typeface="Montserrat Medium"/>
              </a:rPr>
              <a:t>Their rapid growth raises concerns about mental health. </a:t>
            </a:r>
          </a:p>
          <a:p>
            <a:pPr algn="l">
              <a:lnSpc>
                <a:spcPts val="3767"/>
              </a:lnSpc>
            </a:pPr>
            <a:endParaRPr lang="en-US" sz="2691">
              <a:solidFill>
                <a:srgbClr val="2E2E2E"/>
              </a:solidFill>
              <a:latin typeface="Montserrat Medium"/>
            </a:endParaRPr>
          </a:p>
          <a:p>
            <a:pPr marL="581026" lvl="1" indent="-290513" algn="l">
              <a:lnSpc>
                <a:spcPts val="3767"/>
              </a:lnSpc>
              <a:buFont typeface="Arial"/>
              <a:buChar char="•"/>
            </a:pPr>
            <a:r>
              <a:rPr lang="en-US" sz="2691">
                <a:solidFill>
                  <a:srgbClr val="2E2E2E"/>
                </a:solidFill>
                <a:latin typeface="Montserrat Medium"/>
              </a:rPr>
              <a:t>Understanding social media's subtle impact.</a:t>
            </a:r>
          </a:p>
          <a:p>
            <a:pPr algn="l">
              <a:lnSpc>
                <a:spcPts val="3767"/>
              </a:lnSpc>
            </a:pPr>
            <a:endParaRPr lang="en-US" sz="2691">
              <a:solidFill>
                <a:srgbClr val="2E2E2E"/>
              </a:solidFill>
              <a:latin typeface="Montserrat Medium"/>
            </a:endParaRPr>
          </a:p>
          <a:p>
            <a:pPr marL="581026" lvl="1" indent="-290513" algn="l">
              <a:lnSpc>
                <a:spcPts val="3767"/>
              </a:lnSpc>
              <a:buFont typeface="Arial"/>
              <a:buChar char="•"/>
            </a:pPr>
            <a:r>
              <a:rPr lang="en-US" sz="2691">
                <a:solidFill>
                  <a:srgbClr val="2E2E2E"/>
                </a:solidFill>
                <a:latin typeface="Montserrat Medium"/>
              </a:rPr>
              <a:t>Create tailored measures to improve digital wellbeing and reduce the risks of prolonged use. </a:t>
            </a:r>
          </a:p>
          <a:p>
            <a:pPr algn="l">
              <a:lnSpc>
                <a:spcPts val="3767"/>
              </a:lnSpc>
            </a:pPr>
            <a:endParaRPr lang="en-US" sz="2691">
              <a:solidFill>
                <a:srgbClr val="2E2E2E"/>
              </a:solidFill>
              <a:latin typeface="Montserrat Medium"/>
            </a:endParaRPr>
          </a:p>
          <a:p>
            <a:pPr algn="l">
              <a:lnSpc>
                <a:spcPts val="3767"/>
              </a:lnSpc>
            </a:pPr>
            <a:endParaRPr lang="en-US" sz="2691">
              <a:solidFill>
                <a:srgbClr val="2E2E2E"/>
              </a:solidFill>
              <a:latin typeface="Montserrat Medium"/>
            </a:endParaRPr>
          </a:p>
          <a:p>
            <a:pPr algn="l">
              <a:lnSpc>
                <a:spcPts val="3767"/>
              </a:lnSpc>
              <a:spcBef>
                <a:spcPct val="0"/>
              </a:spcBef>
            </a:pPr>
            <a:endParaRPr lang="en-US" sz="2691">
              <a:solidFill>
                <a:srgbClr val="2E2E2E"/>
              </a:solidFill>
              <a:latin typeface="Montserrat Medium"/>
            </a:endParaRPr>
          </a:p>
          <a:p>
            <a:pPr algn="l">
              <a:lnSpc>
                <a:spcPts val="3767"/>
              </a:lnSpc>
              <a:spcBef>
                <a:spcPct val="0"/>
              </a:spcBef>
            </a:pPr>
            <a:endParaRPr lang="en-US" sz="2691">
              <a:solidFill>
                <a:srgbClr val="2E2E2E"/>
              </a:solidFill>
              <a:latin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4617" y="1028700"/>
            <a:ext cx="17397175" cy="8747745"/>
            <a:chOff x="0" y="0"/>
            <a:chExt cx="4581972" cy="230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972" cy="2303933"/>
            </a:xfrm>
            <a:custGeom>
              <a:avLst/>
              <a:gdLst/>
              <a:ahLst/>
              <a:cxnLst/>
              <a:rect l="l" t="t" r="r" b="b"/>
              <a:pathLst>
                <a:path w="4581972" h="2303933">
                  <a:moveTo>
                    <a:pt x="22696" y="0"/>
                  </a:moveTo>
                  <a:lnTo>
                    <a:pt x="4559276" y="0"/>
                  </a:lnTo>
                  <a:cubicBezTo>
                    <a:pt x="4565296" y="0"/>
                    <a:pt x="4571068" y="2391"/>
                    <a:pt x="4575325" y="6647"/>
                  </a:cubicBezTo>
                  <a:cubicBezTo>
                    <a:pt x="4579581" y="10904"/>
                    <a:pt x="4581972" y="16676"/>
                    <a:pt x="4581972" y="22696"/>
                  </a:cubicBezTo>
                  <a:lnTo>
                    <a:pt x="4581972" y="2281237"/>
                  </a:lnTo>
                  <a:cubicBezTo>
                    <a:pt x="4581972" y="2293772"/>
                    <a:pt x="4571811" y="2303933"/>
                    <a:pt x="4559276" y="2303933"/>
                  </a:cubicBezTo>
                  <a:lnTo>
                    <a:pt x="22696" y="2303933"/>
                  </a:lnTo>
                  <a:cubicBezTo>
                    <a:pt x="16676" y="2303933"/>
                    <a:pt x="10904" y="2301542"/>
                    <a:pt x="6647" y="2297286"/>
                  </a:cubicBezTo>
                  <a:cubicBezTo>
                    <a:pt x="2391" y="2293029"/>
                    <a:pt x="0" y="2287257"/>
                    <a:pt x="0" y="2281237"/>
                  </a:cubicBezTo>
                  <a:lnTo>
                    <a:pt x="0" y="22696"/>
                  </a:lnTo>
                  <a:cubicBezTo>
                    <a:pt x="0" y="16676"/>
                    <a:pt x="2391" y="10904"/>
                    <a:pt x="6647" y="6647"/>
                  </a:cubicBezTo>
                  <a:cubicBezTo>
                    <a:pt x="10904" y="2391"/>
                    <a:pt x="16676" y="0"/>
                    <a:pt x="22696" y="0"/>
                  </a:cubicBezTo>
                  <a:close/>
                </a:path>
              </a:pathLst>
            </a:custGeom>
            <a:solidFill>
              <a:srgbClr val="FA7A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81972" cy="234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1539" y="1028700"/>
            <a:ext cx="1017919" cy="8747745"/>
          </a:xfrm>
          <a:custGeom>
            <a:avLst/>
            <a:gdLst/>
            <a:ahLst/>
            <a:cxnLst/>
            <a:rect l="l" t="t" r="r" b="b"/>
            <a:pathLst>
              <a:path w="1017919" h="8747745">
                <a:moveTo>
                  <a:pt x="0" y="0"/>
                </a:moveTo>
                <a:lnTo>
                  <a:pt x="1017919" y="0"/>
                </a:lnTo>
                <a:lnTo>
                  <a:pt x="1017919" y="8747745"/>
                </a:lnTo>
                <a:lnTo>
                  <a:pt x="0" y="8747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9458" y="2976952"/>
            <a:ext cx="16202333" cy="569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817" lvl="1" indent="-363909" algn="l">
              <a:lnSpc>
                <a:spcPts val="4550"/>
              </a:lnSpc>
              <a:buFont typeface="Arial"/>
              <a:buChar char="•"/>
            </a:pPr>
            <a:r>
              <a:rPr lang="en-US" sz="3371" u="sng" spc="202">
                <a:solidFill>
                  <a:srgbClr val="FFFFFF"/>
                </a:solidFill>
                <a:latin typeface="Montserrat Bold"/>
              </a:rPr>
              <a:t>Data Sources</a:t>
            </a:r>
            <a:r>
              <a:rPr lang="en-US" sz="3371" spc="202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371" spc="202">
                <a:solidFill>
                  <a:srgbClr val="FFFFFF"/>
                </a:solidFill>
                <a:latin typeface="Montserrat Medium"/>
              </a:rPr>
              <a:t>: Together core and supplemental databases give valuable information on social media usage and mental health markers.</a:t>
            </a:r>
          </a:p>
          <a:p>
            <a:pPr algn="l">
              <a:lnSpc>
                <a:spcPts val="4550"/>
              </a:lnSpc>
            </a:pPr>
            <a:endParaRPr lang="en-US" sz="3371" spc="202">
              <a:solidFill>
                <a:srgbClr val="FFFFFF"/>
              </a:solidFill>
              <a:latin typeface="Montserrat Medium"/>
            </a:endParaRPr>
          </a:p>
          <a:p>
            <a:pPr marL="727817" lvl="1" indent="-363909" algn="l">
              <a:lnSpc>
                <a:spcPts val="4550"/>
              </a:lnSpc>
              <a:buFont typeface="Arial"/>
              <a:buChar char="•"/>
            </a:pPr>
            <a:r>
              <a:rPr lang="en-US" sz="3371" spc="202">
                <a:solidFill>
                  <a:srgbClr val="FFFFFF"/>
                </a:solidFill>
                <a:latin typeface="Montserrat Medium"/>
              </a:rPr>
              <a:t>We collected </a:t>
            </a:r>
            <a:r>
              <a:rPr lang="en-US" sz="3371" u="sng" spc="202">
                <a:solidFill>
                  <a:srgbClr val="FFFFFF"/>
                </a:solidFill>
                <a:latin typeface="Montserrat Bold"/>
              </a:rPr>
              <a:t>primary data</a:t>
            </a:r>
            <a:r>
              <a:rPr lang="en-US" sz="3371" spc="202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371" spc="202">
                <a:solidFill>
                  <a:srgbClr val="FFFFFF"/>
                </a:solidFill>
                <a:latin typeface="Montserrat Medium"/>
              </a:rPr>
              <a:t>using Qualtrics questionnaires, including age, occupation, social media interests, and Likert scale questions. Also used Dataset from Kaggle.</a:t>
            </a:r>
          </a:p>
          <a:p>
            <a:pPr algn="l">
              <a:lnSpc>
                <a:spcPts val="4550"/>
              </a:lnSpc>
            </a:pPr>
            <a:endParaRPr lang="en-US" sz="3371" spc="202">
              <a:solidFill>
                <a:srgbClr val="FFFFFF"/>
              </a:solidFill>
              <a:latin typeface="Montserrat Medium"/>
            </a:endParaRPr>
          </a:p>
          <a:p>
            <a:pPr marL="727817" lvl="1" indent="-363909" algn="l">
              <a:lnSpc>
                <a:spcPts val="4550"/>
              </a:lnSpc>
              <a:buFont typeface="Arial"/>
              <a:buChar char="•"/>
            </a:pPr>
            <a:r>
              <a:rPr lang="en-US" sz="3371" spc="202">
                <a:solidFill>
                  <a:srgbClr val="FFFFFF"/>
                </a:solidFill>
                <a:latin typeface="Montserrat Medium"/>
              </a:rPr>
              <a:t>Link for the Qualtrics Survey - </a:t>
            </a:r>
            <a:r>
              <a:rPr lang="en-US" sz="3371" u="sng" spc="202">
                <a:solidFill>
                  <a:srgbClr val="FFFFFF"/>
                </a:solidFill>
                <a:latin typeface="Montserrat Medium"/>
              </a:rPr>
              <a:t>https://clarku.qualtrics.com/jfe/form/SV_9YuMtOKL7RCrd8a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47481" y="1431703"/>
            <a:ext cx="12393528" cy="87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1"/>
              </a:lnSpc>
              <a:spcBef>
                <a:spcPct val="0"/>
              </a:spcBef>
            </a:pPr>
            <a:r>
              <a:rPr lang="en-US" sz="6593">
                <a:solidFill>
                  <a:srgbClr val="FFFFFF"/>
                </a:solidFill>
                <a:latin typeface="Agrandir Medium"/>
              </a:rPr>
              <a:t>Methods and Data Collection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783588"/>
            <a:ext cx="10204094" cy="8503412"/>
          </a:xfrm>
          <a:custGeom>
            <a:avLst/>
            <a:gdLst/>
            <a:ahLst/>
            <a:cxnLst/>
            <a:rect l="l" t="t" r="r" b="b"/>
            <a:pathLst>
              <a:path w="10204094" h="8503412">
                <a:moveTo>
                  <a:pt x="0" y="0"/>
                </a:moveTo>
                <a:lnTo>
                  <a:pt x="10204094" y="0"/>
                </a:lnTo>
                <a:lnTo>
                  <a:pt x="10204094" y="8503412"/>
                </a:lnTo>
                <a:lnTo>
                  <a:pt x="0" y="8503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6544283"/>
            <a:ext cx="850417" cy="3742717"/>
          </a:xfrm>
          <a:custGeom>
            <a:avLst/>
            <a:gdLst/>
            <a:ahLst/>
            <a:cxnLst/>
            <a:rect l="l" t="t" r="r" b="b"/>
            <a:pathLst>
              <a:path w="850417" h="3742717">
                <a:moveTo>
                  <a:pt x="0" y="0"/>
                </a:moveTo>
                <a:lnTo>
                  <a:pt x="850417" y="0"/>
                </a:lnTo>
                <a:lnTo>
                  <a:pt x="850417" y="3742717"/>
                </a:lnTo>
                <a:lnTo>
                  <a:pt x="0" y="374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9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5489" y="478267"/>
            <a:ext cx="17840569" cy="55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1"/>
              </a:lnSpc>
              <a:spcBef>
                <a:spcPct val="0"/>
              </a:spcBef>
            </a:pPr>
            <a:r>
              <a:rPr lang="en-US" sz="4100" u="sng">
                <a:solidFill>
                  <a:srgbClr val="2D2828"/>
                </a:solidFill>
                <a:latin typeface="Agrandir Bold"/>
              </a:rPr>
              <a:t>Analysis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 1 : Restleness when you havent use Social Media in a while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04094" y="2966477"/>
            <a:ext cx="8031964" cy="608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8"/>
              </a:lnSpc>
            </a:pPr>
            <a:r>
              <a:rPr lang="en-US" sz="2963" u="sng">
                <a:solidFill>
                  <a:srgbClr val="2D2828"/>
                </a:solidFill>
                <a:latin typeface="Agrandir Bold"/>
              </a:rPr>
              <a:t>Not using social media for a very long time.</a:t>
            </a:r>
          </a:p>
          <a:p>
            <a:pPr algn="just">
              <a:lnSpc>
                <a:spcPts val="3378"/>
              </a:lnSpc>
            </a:pPr>
            <a:endParaRPr lang="en-US" sz="2963" u="sng">
              <a:solidFill>
                <a:srgbClr val="2D2828"/>
              </a:solidFill>
              <a:latin typeface="Agrandir Bold"/>
            </a:endParaRPr>
          </a:p>
          <a:p>
            <a:pPr marL="639881" lvl="1" indent="-319940" algn="just">
              <a:lnSpc>
                <a:spcPts val="3378"/>
              </a:lnSpc>
              <a:buFont typeface="Arial"/>
              <a:buChar char="•"/>
            </a:pPr>
            <a:r>
              <a:rPr lang="en-US" sz="2963">
                <a:solidFill>
                  <a:srgbClr val="2D2828"/>
                </a:solidFill>
                <a:latin typeface="Agrandir Medium"/>
              </a:rPr>
              <a:t>(30%) "not using social media for a very long time</a:t>
            </a:r>
          </a:p>
          <a:p>
            <a:pPr algn="just">
              <a:lnSpc>
                <a:spcPts val="3378"/>
              </a:lnSpc>
            </a:pPr>
            <a:endParaRPr lang="en-US" sz="2963">
              <a:solidFill>
                <a:srgbClr val="2D2828"/>
              </a:solidFill>
              <a:latin typeface="Agrandir Medium"/>
            </a:endParaRPr>
          </a:p>
          <a:p>
            <a:pPr marL="639881" lvl="1" indent="-319940" algn="just">
              <a:lnSpc>
                <a:spcPts val="3378"/>
              </a:lnSpc>
              <a:buFont typeface="Arial"/>
              <a:buChar char="•"/>
            </a:pPr>
            <a:r>
              <a:rPr lang="en-US" sz="2963">
                <a:solidFill>
                  <a:srgbClr val="2D2828"/>
                </a:solidFill>
                <a:latin typeface="Agrandir Medium"/>
              </a:rPr>
              <a:t>(23.41%)"haven't used social media for a while.</a:t>
            </a:r>
          </a:p>
          <a:p>
            <a:pPr algn="just">
              <a:lnSpc>
                <a:spcPts val="3378"/>
              </a:lnSpc>
            </a:pPr>
            <a:endParaRPr lang="en-US" sz="2963">
              <a:solidFill>
                <a:srgbClr val="2D2828"/>
              </a:solidFill>
              <a:latin typeface="Agrandir Medium"/>
            </a:endParaRPr>
          </a:p>
          <a:p>
            <a:pPr marL="639881" lvl="1" indent="-319940" algn="just">
              <a:lnSpc>
                <a:spcPts val="3378"/>
              </a:lnSpc>
              <a:buFont typeface="Arial"/>
              <a:buChar char="•"/>
            </a:pPr>
            <a:r>
              <a:rPr lang="en-US" sz="2963">
                <a:solidFill>
                  <a:srgbClr val="2D2828"/>
                </a:solidFill>
                <a:latin typeface="Agrandir Medium"/>
              </a:rPr>
              <a:t> ( 17.07%) social media in the last day</a:t>
            </a:r>
          </a:p>
          <a:p>
            <a:pPr algn="just">
              <a:lnSpc>
                <a:spcPts val="3378"/>
              </a:lnSpc>
            </a:pPr>
            <a:endParaRPr lang="en-US" sz="2963">
              <a:solidFill>
                <a:srgbClr val="2D2828"/>
              </a:solidFill>
              <a:latin typeface="Agrandir Medium"/>
            </a:endParaRPr>
          </a:p>
          <a:p>
            <a:pPr marL="639881" lvl="1" indent="-319940" algn="just">
              <a:lnSpc>
                <a:spcPts val="3378"/>
              </a:lnSpc>
              <a:buFont typeface="Arial"/>
              <a:buChar char="•"/>
            </a:pPr>
            <a:r>
              <a:rPr lang="en-US" sz="2963">
                <a:solidFill>
                  <a:srgbClr val="2D2828"/>
                </a:solidFill>
                <a:latin typeface="Agrandir Medium"/>
              </a:rPr>
              <a:t>(20%)Used social media frequently.</a:t>
            </a:r>
          </a:p>
          <a:p>
            <a:pPr algn="just">
              <a:lnSpc>
                <a:spcPts val="3378"/>
              </a:lnSpc>
            </a:pPr>
            <a:endParaRPr lang="en-US" sz="2963">
              <a:solidFill>
                <a:srgbClr val="2D2828"/>
              </a:solidFill>
              <a:latin typeface="Agrandir Medium"/>
            </a:endParaRPr>
          </a:p>
          <a:p>
            <a:pPr marL="639881" lvl="1" indent="-319940" algn="just">
              <a:lnSpc>
                <a:spcPts val="3378"/>
              </a:lnSpc>
              <a:buFont typeface="Arial"/>
              <a:buChar char="•"/>
            </a:pPr>
            <a:r>
              <a:rPr lang="en-US" sz="2963">
                <a:solidFill>
                  <a:srgbClr val="2D2828"/>
                </a:solidFill>
                <a:latin typeface="Agrandir Medium"/>
              </a:rPr>
              <a:t> (9.51%)"Used social media frequently</a:t>
            </a:r>
          </a:p>
          <a:p>
            <a:pPr algn="just">
              <a:lnSpc>
                <a:spcPts val="3378"/>
              </a:lnSpc>
              <a:spcBef>
                <a:spcPct val="0"/>
              </a:spcBef>
            </a:pPr>
            <a:endParaRPr lang="en-US" sz="2963">
              <a:solidFill>
                <a:srgbClr val="2D2828"/>
              </a:solidFill>
              <a:latin typeface="Agrandir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313517"/>
            <a:ext cx="11531625" cy="8973483"/>
          </a:xfrm>
          <a:custGeom>
            <a:avLst/>
            <a:gdLst/>
            <a:ahLst/>
            <a:cxnLst/>
            <a:rect l="l" t="t" r="r" b="b"/>
            <a:pathLst>
              <a:path w="11531625" h="8973483">
                <a:moveTo>
                  <a:pt x="0" y="0"/>
                </a:moveTo>
                <a:lnTo>
                  <a:pt x="11531625" y="0"/>
                </a:lnTo>
                <a:lnTo>
                  <a:pt x="11531625" y="8973483"/>
                </a:lnTo>
                <a:lnTo>
                  <a:pt x="0" y="897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00388" y="321753"/>
            <a:ext cx="16023413" cy="55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1"/>
              </a:lnSpc>
              <a:spcBef>
                <a:spcPct val="0"/>
              </a:spcBef>
            </a:pPr>
            <a:r>
              <a:rPr lang="en-US" sz="4100" u="sng">
                <a:solidFill>
                  <a:srgbClr val="2D2828"/>
                </a:solidFill>
                <a:latin typeface="Agrandir Bold"/>
              </a:rPr>
              <a:t>Analysis 2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 : Time spent on social media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72270" y="5076825"/>
            <a:ext cx="5732145" cy="92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2"/>
              </a:lnSpc>
            </a:pPr>
            <a:r>
              <a:rPr lang="en-US" sz="2923">
                <a:solidFill>
                  <a:srgbClr val="2D2828"/>
                </a:solidFill>
                <a:latin typeface="Agrandir Medium"/>
              </a:rPr>
              <a:t>X-axis : Time Spent</a:t>
            </a:r>
          </a:p>
          <a:p>
            <a:pPr algn="l">
              <a:lnSpc>
                <a:spcPts val="3332"/>
              </a:lnSpc>
              <a:spcBef>
                <a:spcPct val="0"/>
              </a:spcBef>
            </a:pPr>
            <a:r>
              <a:rPr lang="en-US" sz="2923">
                <a:solidFill>
                  <a:srgbClr val="2D2828"/>
                </a:solidFill>
                <a:latin typeface="Agrandir Medium"/>
              </a:rPr>
              <a:t>Y-axis : Frequency of Population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97042" y="1393472"/>
            <a:ext cx="9305028" cy="8469343"/>
          </a:xfrm>
          <a:custGeom>
            <a:avLst/>
            <a:gdLst/>
            <a:ahLst/>
            <a:cxnLst/>
            <a:rect l="l" t="t" r="r" b="b"/>
            <a:pathLst>
              <a:path w="9305028" h="8469343">
                <a:moveTo>
                  <a:pt x="0" y="0"/>
                </a:moveTo>
                <a:lnTo>
                  <a:pt x="9305028" y="0"/>
                </a:lnTo>
                <a:lnTo>
                  <a:pt x="9305028" y="8469343"/>
                </a:lnTo>
                <a:lnTo>
                  <a:pt x="0" y="8469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5849" y="273148"/>
            <a:ext cx="15839385" cy="55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1"/>
              </a:lnSpc>
              <a:spcBef>
                <a:spcPct val="0"/>
              </a:spcBef>
            </a:pPr>
            <a:r>
              <a:rPr lang="en-US" sz="4100" u="sng">
                <a:solidFill>
                  <a:srgbClr val="2D2828"/>
                </a:solidFill>
                <a:latin typeface="Agrandir Bold"/>
              </a:rPr>
              <a:t>Analysis 3 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: Usage of Social media on Gender Distribution.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58330" y="2329435"/>
            <a:ext cx="4900970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D2828"/>
                </a:solidFill>
                <a:latin typeface="Agrandir Medium"/>
              </a:rPr>
              <a:t>X-axis denotes Genders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D2828"/>
                </a:solidFill>
                <a:latin typeface="Agrandir Medium"/>
              </a:rPr>
              <a:t>Y-axis denotes count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98818"/>
            <a:ext cx="16923451" cy="8924427"/>
          </a:xfrm>
          <a:custGeom>
            <a:avLst/>
            <a:gdLst/>
            <a:ahLst/>
            <a:cxnLst/>
            <a:rect l="l" t="t" r="r" b="b"/>
            <a:pathLst>
              <a:path w="16923451" h="8924427">
                <a:moveTo>
                  <a:pt x="0" y="0"/>
                </a:moveTo>
                <a:lnTo>
                  <a:pt x="16923451" y="0"/>
                </a:lnTo>
                <a:lnTo>
                  <a:pt x="16923451" y="8924427"/>
                </a:lnTo>
                <a:lnTo>
                  <a:pt x="0" y="8924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5849" y="273148"/>
            <a:ext cx="15839385" cy="55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1"/>
              </a:lnSpc>
              <a:spcBef>
                <a:spcPct val="0"/>
              </a:spcBef>
            </a:pPr>
            <a:r>
              <a:rPr lang="en-US" sz="4100" u="sng">
                <a:solidFill>
                  <a:srgbClr val="2D2828"/>
                </a:solidFill>
                <a:latin typeface="Agrandir Bold"/>
              </a:rPr>
              <a:t>Analysis  4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: Usage of Social media on </a:t>
            </a:r>
            <a:r>
              <a:rPr lang="en-US" sz="4100">
                <a:solidFill>
                  <a:srgbClr val="2D2828"/>
                </a:solidFill>
                <a:latin typeface="Agrandir Bold"/>
              </a:rPr>
              <a:t>everyday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 basis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399512"/>
            <a:ext cx="16333358" cy="8465037"/>
          </a:xfrm>
          <a:custGeom>
            <a:avLst/>
            <a:gdLst/>
            <a:ahLst/>
            <a:cxnLst/>
            <a:rect l="l" t="t" r="r" b="b"/>
            <a:pathLst>
              <a:path w="16333358" h="8465037">
                <a:moveTo>
                  <a:pt x="0" y="0"/>
                </a:moveTo>
                <a:lnTo>
                  <a:pt x="16333358" y="0"/>
                </a:lnTo>
                <a:lnTo>
                  <a:pt x="16333358" y="8465037"/>
                </a:lnTo>
                <a:lnTo>
                  <a:pt x="0" y="846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7598" y="478282"/>
            <a:ext cx="15839385" cy="55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1"/>
              </a:lnSpc>
              <a:spcBef>
                <a:spcPct val="0"/>
              </a:spcBef>
            </a:pPr>
            <a:r>
              <a:rPr lang="en-US" sz="4100" u="sng">
                <a:solidFill>
                  <a:srgbClr val="2D2828"/>
                </a:solidFill>
                <a:latin typeface="Agrandir Bold"/>
              </a:rPr>
              <a:t>Analysis 5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: Usage of Social media based on occupation.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09741"/>
            <a:ext cx="18288000" cy="8272484"/>
          </a:xfrm>
          <a:custGeom>
            <a:avLst/>
            <a:gdLst/>
            <a:ahLst/>
            <a:cxnLst/>
            <a:rect l="l" t="t" r="r" b="b"/>
            <a:pathLst>
              <a:path w="18288000" h="8272484">
                <a:moveTo>
                  <a:pt x="0" y="0"/>
                </a:moveTo>
                <a:lnTo>
                  <a:pt x="18288000" y="0"/>
                </a:lnTo>
                <a:lnTo>
                  <a:pt x="18288000" y="8272484"/>
                </a:lnTo>
                <a:lnTo>
                  <a:pt x="0" y="8272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5967" y="478282"/>
            <a:ext cx="15839385" cy="55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1"/>
              </a:lnSpc>
              <a:spcBef>
                <a:spcPct val="0"/>
              </a:spcBef>
            </a:pPr>
            <a:r>
              <a:rPr lang="en-US" sz="4100" u="sng">
                <a:solidFill>
                  <a:srgbClr val="2D2828"/>
                </a:solidFill>
                <a:latin typeface="Agrandir Bold"/>
              </a:rPr>
              <a:t>Analysis 6</a:t>
            </a:r>
            <a:r>
              <a:rPr lang="en-US" sz="4100">
                <a:solidFill>
                  <a:srgbClr val="2D2828"/>
                </a:solidFill>
                <a:latin typeface="Agrandir Medium"/>
              </a:rPr>
              <a:t>: Average of Depression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835113"/>
            <a:ext cx="9403181" cy="160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D2828"/>
                </a:solidFill>
                <a:latin typeface="Agrandir Medium"/>
              </a:rPr>
              <a:t>X-axis : comparison of their success according to social media.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D2828"/>
                </a:solidFill>
                <a:latin typeface="Agrandir Medium"/>
              </a:rPr>
              <a:t>Y-axis : Depression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440</Words>
  <Application>Microsoft Office PowerPoint</Application>
  <PresentationFormat>Custom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Agrandir Heavy</vt:lpstr>
      <vt:lpstr>Agrandir Medium</vt:lpstr>
      <vt:lpstr>Arimo Bold</vt:lpstr>
      <vt:lpstr>Montserrat Bold</vt:lpstr>
      <vt:lpstr>Arial</vt:lpstr>
      <vt:lpstr>Calibri</vt:lpstr>
      <vt:lpstr>Agrandir 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Social Media Effect</dc:title>
  <cp:lastModifiedBy>sangram dedge</cp:lastModifiedBy>
  <cp:revision>4</cp:revision>
  <dcterms:created xsi:type="dcterms:W3CDTF">2006-08-16T00:00:00Z</dcterms:created>
  <dcterms:modified xsi:type="dcterms:W3CDTF">2024-05-03T23:32:03Z</dcterms:modified>
  <dc:identifier>DAGEARxiLdE</dc:identifier>
</cp:coreProperties>
</file>